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92" r:id="rId3"/>
    <p:sldId id="257" r:id="rId4"/>
    <p:sldId id="258" r:id="rId5"/>
    <p:sldId id="259" r:id="rId6"/>
    <p:sldId id="276" r:id="rId7"/>
    <p:sldId id="277" r:id="rId8"/>
    <p:sldId id="278" r:id="rId9"/>
    <p:sldId id="263" r:id="rId10"/>
    <p:sldId id="264" r:id="rId11"/>
    <p:sldId id="279" r:id="rId12"/>
    <p:sldId id="265" r:id="rId13"/>
    <p:sldId id="280" r:id="rId14"/>
    <p:sldId id="266" r:id="rId15"/>
    <p:sldId id="281" r:id="rId16"/>
    <p:sldId id="282" r:id="rId17"/>
    <p:sldId id="267" r:id="rId18"/>
    <p:sldId id="283" r:id="rId19"/>
    <p:sldId id="284" r:id="rId20"/>
    <p:sldId id="285" r:id="rId21"/>
    <p:sldId id="262" r:id="rId22"/>
    <p:sldId id="268" r:id="rId23"/>
    <p:sldId id="291" r:id="rId24"/>
    <p:sldId id="269" r:id="rId25"/>
    <p:sldId id="286" r:id="rId26"/>
    <p:sldId id="287" r:id="rId27"/>
    <p:sldId id="270" r:id="rId28"/>
    <p:sldId id="288" r:id="rId29"/>
    <p:sldId id="289" r:id="rId30"/>
    <p:sldId id="290" r:id="rId31"/>
    <p:sldId id="272" r:id="rId32"/>
    <p:sldId id="293" r:id="rId33"/>
    <p:sldId id="273" r:id="rId34"/>
    <p:sldId id="274" r:id="rId35"/>
    <p:sldId id="294" r:id="rId36"/>
    <p:sldId id="275" r:id="rId37"/>
    <p:sldId id="295" r:id="rId38"/>
    <p:sldId id="297" r:id="rId39"/>
    <p:sldId id="296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0"/>
    <p:restoredTop sz="94702"/>
  </p:normalViewPr>
  <p:slideViewPr>
    <p:cSldViewPr snapToGrid="0">
      <p:cViewPr varScale="1">
        <p:scale>
          <a:sx n="87" d="100"/>
          <a:sy n="87" d="100"/>
        </p:scale>
        <p:origin x="208" y="1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1371599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584879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18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38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1CB3635-47E1-90D8-B693-DA85A66B38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9219" y="640079"/>
            <a:ext cx="1811773" cy="553688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40080" y="640080"/>
            <a:ext cx="8412422" cy="553688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230604F-219C-2DEE-830E-27274CC2FE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10872154" y="1192438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835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1BB59B6-79B9-97F5-AC3B-DF65899D39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91366"/>
            <a:ext cx="9214884" cy="315997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F05EAE5-4812-F718-6D75-962788418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6281" y="4715234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02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8928" y="2633472"/>
            <a:ext cx="5212080" cy="35661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9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599"/>
            <a:ext cx="10890929" cy="9397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79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8928" y="2311352"/>
            <a:ext cx="5212080" cy="695373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18928" y="3006725"/>
            <a:ext cx="5212080" cy="31912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2/6/26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775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2/6/26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6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149F9F0F-FB8C-5565-247C-BDCC156B5CA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2/6/26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3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6519" y="1031001"/>
            <a:ext cx="6594490" cy="51663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8"/>
            <a:ext cx="3859397" cy="32268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617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371600"/>
            <a:ext cx="3859397" cy="145172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7760" y="1033271"/>
            <a:ext cx="6592824" cy="516636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972167"/>
            <a:ext cx="3859397" cy="32268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075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1371601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2633472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8E06E4-607B-144B-382B-AD3D06B1E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13232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42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311CF2-A68D-09FB-9BC5-1193C0B3E3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83" b="17129"/>
          <a:stretch>
            <a:fillRect/>
          </a:stretch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30DD7D3-2712-4491-B2C2-5FC23330C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569" y="1066800"/>
            <a:ext cx="5128322" cy="47244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EF3064-2066-E2F5-0942-FE68D04AE5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8737" y="1562101"/>
            <a:ext cx="4359744" cy="2738530"/>
          </a:xfrm>
        </p:spPr>
        <p:txBody>
          <a:bodyPr anchor="t">
            <a:normAutofit/>
          </a:bodyPr>
          <a:lstStyle/>
          <a:p>
            <a:r>
              <a:rPr lang="en-US" dirty="0"/>
              <a:t>Toxicology</a:t>
            </a:r>
            <a:br>
              <a:rPr lang="en-US" dirty="0"/>
            </a:br>
            <a:r>
              <a:rPr lang="en-US" dirty="0"/>
              <a:t>Emergencies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B4CE5-B441-D9AB-0193-8E852985C8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273" y="4300631"/>
            <a:ext cx="4358208" cy="933760"/>
          </a:xfrm>
        </p:spPr>
        <p:txBody>
          <a:bodyPr>
            <a:normAutofit/>
          </a:bodyPr>
          <a:lstStyle/>
          <a:p>
            <a:r>
              <a:rPr lang="en-US" dirty="0"/>
              <a:t>Dr. </a:t>
            </a:r>
            <a:r>
              <a:rPr lang="en-US" dirty="0" err="1"/>
              <a:t>hemal</a:t>
            </a:r>
            <a:r>
              <a:rPr lang="en-US" dirty="0"/>
              <a:t> </a:t>
            </a:r>
            <a:r>
              <a:rPr lang="en-US" dirty="0" err="1"/>
              <a:t>patel</a:t>
            </a:r>
            <a:r>
              <a:rPr lang="en-US" dirty="0"/>
              <a:t> </a:t>
            </a:r>
            <a:r>
              <a:rPr lang="en-US" dirty="0" err="1"/>
              <a:t>d.o</a:t>
            </a:r>
            <a:r>
              <a:rPr lang="en-US" dirty="0"/>
              <a:t>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D0734C-004D-4938-8EA0-2C3867A11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6937" y="5780876"/>
            <a:ext cx="5131168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03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88857-2AC8-3CBF-FADE-0422748F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Beta Blockers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64AE2-00AA-38C3-5146-96617EBEC8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Metoprolol / Atenolol / Carvedilol / Propranolol / -</a:t>
            </a:r>
            <a:r>
              <a:rPr lang="en-US" dirty="0" err="1"/>
              <a:t>olol</a:t>
            </a:r>
            <a:r>
              <a:rPr lang="en-US" dirty="0"/>
              <a:t> meds</a:t>
            </a:r>
          </a:p>
          <a:p>
            <a:r>
              <a:rPr lang="en-US" dirty="0"/>
              <a:t>Bradycardia</a:t>
            </a:r>
          </a:p>
          <a:p>
            <a:r>
              <a:rPr lang="en-US" dirty="0"/>
              <a:t>Hypotensive</a:t>
            </a:r>
          </a:p>
          <a:p>
            <a:r>
              <a:rPr lang="en-US" dirty="0"/>
              <a:t>Hypoglycemic</a:t>
            </a:r>
          </a:p>
        </p:txBody>
      </p:sp>
    </p:spTree>
    <p:extLst>
      <p:ext uri="{BB962C8B-B14F-4D97-AF65-F5344CB8AC3E}">
        <p14:creationId xmlns:p14="http://schemas.microsoft.com/office/powerpoint/2010/main" val="3771261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FF971-72F3-8DE1-B87D-53CC5985C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Beta Blockers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77BA97-82B8-81DD-C571-CF3BEDCAF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Supportive Measures</a:t>
            </a:r>
          </a:p>
          <a:p>
            <a:r>
              <a:rPr lang="en-US" dirty="0"/>
              <a:t>Atropine</a:t>
            </a:r>
          </a:p>
          <a:p>
            <a:r>
              <a:rPr lang="en-US" dirty="0"/>
              <a:t>Glucagon</a:t>
            </a:r>
          </a:p>
          <a:p>
            <a:r>
              <a:rPr lang="en-US" dirty="0"/>
              <a:t>Epi Drip</a:t>
            </a:r>
          </a:p>
          <a:p>
            <a:r>
              <a:rPr lang="en-US" dirty="0"/>
              <a:t>HIGH Dose Insulin Drip (1 – 10 units per Kilo per Hour)</a:t>
            </a:r>
          </a:p>
        </p:txBody>
      </p:sp>
    </p:spTree>
    <p:extLst>
      <p:ext uri="{BB962C8B-B14F-4D97-AF65-F5344CB8AC3E}">
        <p14:creationId xmlns:p14="http://schemas.microsoft.com/office/powerpoint/2010/main" val="1909194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4F973-92A1-0818-D2B3-26F88DD2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Amlodipine / Nifedipine / Nicardipine / </a:t>
            </a:r>
            <a:r>
              <a:rPr lang="en-US" dirty="0" err="1"/>
              <a:t>Clevidipine</a:t>
            </a:r>
            <a:r>
              <a:rPr lang="en-US" dirty="0"/>
              <a:t> / </a:t>
            </a:r>
            <a:r>
              <a:rPr lang="en-US" b="1" u="sng" dirty="0"/>
              <a:t>Verapamil</a:t>
            </a:r>
          </a:p>
          <a:p>
            <a:r>
              <a:rPr lang="en-US" dirty="0"/>
              <a:t>Bradycardia</a:t>
            </a:r>
          </a:p>
          <a:p>
            <a:r>
              <a:rPr lang="en-US" dirty="0"/>
              <a:t>Hypotension</a:t>
            </a:r>
          </a:p>
          <a:p>
            <a:r>
              <a:rPr lang="en-US" dirty="0"/>
              <a:t>Hyperglycemia</a:t>
            </a:r>
          </a:p>
          <a:p>
            <a:r>
              <a:rPr lang="en-US" dirty="0"/>
              <a:t>Heart block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47CE19-E11E-D49D-ED4C-BD35E57EE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Calcium Channel Blocker</a:t>
            </a:r>
          </a:p>
        </p:txBody>
      </p:sp>
    </p:spTree>
    <p:extLst>
      <p:ext uri="{BB962C8B-B14F-4D97-AF65-F5344CB8AC3E}">
        <p14:creationId xmlns:p14="http://schemas.microsoft.com/office/powerpoint/2010/main" val="156994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84B92-89A0-16B9-CA75-7A4C99F7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Calcium Channel Blocker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AA2D8-2824-7B15-88A2-1BA56F51C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472"/>
            <a:ext cx="10890928" cy="3975146"/>
          </a:xfrm>
        </p:spPr>
        <p:txBody>
          <a:bodyPr/>
          <a:lstStyle/>
          <a:p>
            <a:r>
              <a:rPr lang="en-US" dirty="0"/>
              <a:t>Supportive Measures</a:t>
            </a:r>
          </a:p>
          <a:p>
            <a:r>
              <a:rPr lang="en-US" dirty="0"/>
              <a:t>Atropine</a:t>
            </a:r>
          </a:p>
          <a:p>
            <a:r>
              <a:rPr lang="en-US" dirty="0"/>
              <a:t>Glucagon</a:t>
            </a:r>
          </a:p>
          <a:p>
            <a:r>
              <a:rPr lang="en-US" dirty="0"/>
              <a:t>Epi Drip</a:t>
            </a:r>
          </a:p>
          <a:p>
            <a:r>
              <a:rPr lang="en-US" dirty="0"/>
              <a:t>Calcium</a:t>
            </a:r>
          </a:p>
          <a:p>
            <a:r>
              <a:rPr lang="en-US" dirty="0"/>
              <a:t>HIGH Dose Insulin Drip (1 – 10 units per Kilo per Hour)</a:t>
            </a:r>
          </a:p>
          <a:p>
            <a:r>
              <a:rPr lang="en-US" dirty="0"/>
              <a:t>Lipid Infusion</a:t>
            </a:r>
          </a:p>
        </p:txBody>
      </p:sp>
    </p:spTree>
    <p:extLst>
      <p:ext uri="{BB962C8B-B14F-4D97-AF65-F5344CB8AC3E}">
        <p14:creationId xmlns:p14="http://schemas.microsoft.com/office/powerpoint/2010/main" val="2544446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5A5C1-9C6D-5D85-B60A-18B2AB65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Digoxin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FAE03-87AF-3F51-5823-190EF3EB3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Digoxin is less commonly used</a:t>
            </a:r>
          </a:p>
          <a:p>
            <a:r>
              <a:rPr lang="en-US" dirty="0"/>
              <a:t>Oleander</a:t>
            </a:r>
          </a:p>
          <a:p>
            <a:r>
              <a:rPr lang="en-US" dirty="0"/>
              <a:t>Foxglove</a:t>
            </a:r>
          </a:p>
          <a:p>
            <a:r>
              <a:rPr lang="en-US" dirty="0"/>
              <a:t>Lily of The valley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65E22AC-2CBC-05EF-4ECC-D959DA41D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760" y="330432"/>
            <a:ext cx="3359901" cy="448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7035515-6113-1064-9E42-4AD34CD45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661" y="330432"/>
            <a:ext cx="3829339" cy="279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C8B6ABF-2624-B3B5-1E19-BA3F05ECF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2661" y="3127650"/>
            <a:ext cx="2227579" cy="3341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633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DFD22-0813-09D4-1D5C-2F8D00471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Digoxin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DC1AC-A229-CF4B-F0ED-BCBAF4EF5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Toxic Ingestion</a:t>
            </a:r>
          </a:p>
          <a:p>
            <a:pPr lvl="1"/>
            <a:r>
              <a:rPr lang="en-US" dirty="0"/>
              <a:t>Bradycardia</a:t>
            </a:r>
          </a:p>
          <a:p>
            <a:pPr lvl="1"/>
            <a:r>
              <a:rPr lang="en-US" dirty="0"/>
              <a:t>PVCs</a:t>
            </a:r>
          </a:p>
          <a:p>
            <a:pPr lvl="1"/>
            <a:r>
              <a:rPr lang="en-US" dirty="0"/>
              <a:t>Slow A fib</a:t>
            </a:r>
          </a:p>
          <a:p>
            <a:pPr lvl="1"/>
            <a:r>
              <a:rPr lang="en-US" dirty="0"/>
              <a:t>Hypotension</a:t>
            </a:r>
          </a:p>
          <a:p>
            <a:r>
              <a:rPr lang="en-US" dirty="0"/>
              <a:t>Medical Use</a:t>
            </a:r>
          </a:p>
          <a:p>
            <a:pPr lvl="1"/>
            <a:r>
              <a:rPr lang="en-US" dirty="0"/>
              <a:t>AV node blockade to slow down A Fib</a:t>
            </a:r>
          </a:p>
          <a:p>
            <a:pPr lvl="1"/>
            <a:r>
              <a:rPr lang="en-US" dirty="0"/>
              <a:t>Improve heart contraction for Congestive Heart Failure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80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CB204-D9C3-C73C-CFB0-D593D625A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Digoxin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E2E1E-26DA-7023-1248-02EECC41F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Supportive Care</a:t>
            </a:r>
          </a:p>
          <a:p>
            <a:r>
              <a:rPr lang="en-US" dirty="0"/>
              <a:t>External Pacing</a:t>
            </a:r>
          </a:p>
          <a:p>
            <a:r>
              <a:rPr lang="en-US" dirty="0"/>
              <a:t>Don’t give calcium / Stone Heart</a:t>
            </a:r>
          </a:p>
          <a:p>
            <a:r>
              <a:rPr lang="en-US" dirty="0" err="1"/>
              <a:t>Digibind</a:t>
            </a:r>
            <a:endParaRPr lang="en-US" dirty="0"/>
          </a:p>
          <a:p>
            <a:pPr lvl="1"/>
            <a:r>
              <a:rPr lang="en-US" dirty="0"/>
              <a:t>Antidote to bind up digoxin and reduce toxicity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035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BD93C-0440-8ACC-F6C2-B1D8B51F1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Carbon Monoxide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B68D2-A776-7136-C5A0-38EAAEF3B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Confined spaces / Fires / Intentional</a:t>
            </a:r>
          </a:p>
          <a:p>
            <a:r>
              <a:rPr lang="en-US" dirty="0"/>
              <a:t>GI Distress</a:t>
            </a:r>
          </a:p>
          <a:p>
            <a:r>
              <a:rPr lang="en-US" dirty="0"/>
              <a:t>Normal Pulse Oximeter</a:t>
            </a:r>
          </a:p>
          <a:p>
            <a:r>
              <a:rPr lang="en-US" dirty="0"/>
              <a:t>Flu Like Illness in household</a:t>
            </a:r>
          </a:p>
          <a:p>
            <a:r>
              <a:rPr lang="en-US" dirty="0"/>
              <a:t>Headache / Weakness</a:t>
            </a:r>
          </a:p>
          <a:p>
            <a:r>
              <a:rPr lang="en-US" dirty="0"/>
              <a:t> Loss of Consciousness</a:t>
            </a:r>
          </a:p>
        </p:txBody>
      </p:sp>
    </p:spTree>
    <p:extLst>
      <p:ext uri="{BB962C8B-B14F-4D97-AF65-F5344CB8AC3E}">
        <p14:creationId xmlns:p14="http://schemas.microsoft.com/office/powerpoint/2010/main" val="2762913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202F9-DEA1-AC80-1DD6-6BCF1FFD9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Carbon Monoxide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6311B-3F7D-AFDF-0696-7032CCAD0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Oxygen</a:t>
            </a:r>
          </a:p>
          <a:p>
            <a:r>
              <a:rPr lang="en-US" dirty="0"/>
              <a:t>High Pressure Oxygen aka Hyperbaric Chamber</a:t>
            </a:r>
          </a:p>
          <a:p>
            <a:r>
              <a:rPr lang="en-US" dirty="0"/>
              <a:t>Co-Ingestion</a:t>
            </a:r>
          </a:p>
          <a:p>
            <a:pPr lvl="1"/>
            <a:r>
              <a:rPr lang="en-US" dirty="0"/>
              <a:t>Burning Polyurethanes (Insulating foams, synthetic flooring, car trim, seats) = Cyanide Production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1546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CAFF8-C8DF-672A-F88A-0AE3720EE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Cyanide / Cellular Asphyxiants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E75FB-25E6-D6DD-FC34-09DE969B3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Potent poison</a:t>
            </a:r>
          </a:p>
          <a:p>
            <a:r>
              <a:rPr lang="en-US" dirty="0"/>
              <a:t>Used in gold mining, industrial chemistry</a:t>
            </a:r>
          </a:p>
          <a:p>
            <a:r>
              <a:rPr lang="en-US" dirty="0"/>
              <a:t>Accidental release during combustion (Insulating foams, synthetic flooring, car trim, seats)</a:t>
            </a:r>
          </a:p>
          <a:p>
            <a:r>
              <a:rPr lang="en-US" dirty="0"/>
              <a:t>Apricot / Peach pits (need to eat A LOT)</a:t>
            </a:r>
          </a:p>
          <a:p>
            <a:r>
              <a:rPr lang="en-US" dirty="0"/>
              <a:t>Defeats body's ability to use oxygen for energy</a:t>
            </a:r>
          </a:p>
        </p:txBody>
      </p:sp>
    </p:spTree>
    <p:extLst>
      <p:ext uri="{BB962C8B-B14F-4D97-AF65-F5344CB8AC3E}">
        <p14:creationId xmlns:p14="http://schemas.microsoft.com/office/powerpoint/2010/main" val="236240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8EA7C-A74F-53DF-0AF9-17B8D99E2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744C8-442A-A1E6-6E80-06B0890F2A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financial or investment association with any medical companies</a:t>
            </a:r>
          </a:p>
          <a:p>
            <a:endParaRPr lang="en-US" dirty="0"/>
          </a:p>
          <a:p>
            <a:r>
              <a:rPr lang="en-US" dirty="0"/>
              <a:t>Opinions and information displayed herein are not representative statements of any organization</a:t>
            </a:r>
          </a:p>
        </p:txBody>
      </p:sp>
    </p:spTree>
    <p:extLst>
      <p:ext uri="{BB962C8B-B14F-4D97-AF65-F5344CB8AC3E}">
        <p14:creationId xmlns:p14="http://schemas.microsoft.com/office/powerpoint/2010/main" val="3438900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77E3E-0688-45B1-4C1C-168F92AF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Cyanide / Cellular Asphyxiants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CB7A3-E104-6006-E604-F4895F720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633472"/>
            <a:ext cx="10890928" cy="4224528"/>
          </a:xfrm>
        </p:spPr>
        <p:txBody>
          <a:bodyPr/>
          <a:lstStyle/>
          <a:p>
            <a:r>
              <a:rPr lang="en-US" dirty="0"/>
              <a:t>Syncope</a:t>
            </a:r>
          </a:p>
          <a:p>
            <a:r>
              <a:rPr lang="en-US" dirty="0"/>
              <a:t>Seizure</a:t>
            </a:r>
          </a:p>
          <a:p>
            <a:r>
              <a:rPr lang="en-US" dirty="0"/>
              <a:t>Coma</a:t>
            </a:r>
          </a:p>
          <a:p>
            <a:r>
              <a:rPr lang="en-US" dirty="0"/>
              <a:t>Cardiac Arrest</a:t>
            </a:r>
          </a:p>
          <a:p>
            <a:r>
              <a:rPr lang="en-US" dirty="0"/>
              <a:t>Treatment</a:t>
            </a:r>
          </a:p>
          <a:p>
            <a:pPr lvl="1"/>
            <a:r>
              <a:rPr lang="en-US" dirty="0" err="1"/>
              <a:t>Cyanokit</a:t>
            </a:r>
            <a:r>
              <a:rPr lang="en-US" dirty="0"/>
              <a:t> (Hydroxocobalamin) Injection -&gt; Binds cyanide to turn into B12</a:t>
            </a:r>
          </a:p>
          <a:p>
            <a:pPr lvl="1"/>
            <a:r>
              <a:rPr lang="en-US" dirty="0"/>
              <a:t>Sodium Thiosulfate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750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82E81-2FE7-5E09-5E80-D6F0524A4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Clonidine / Imidazolines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9A1B8-A917-B873-6428-990B665FE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Clonidine / Guanfacine / (Oxymetazoline / Tetrahydrozoline / Naphazoline eye drops)</a:t>
            </a:r>
          </a:p>
          <a:p>
            <a:r>
              <a:rPr lang="en-US" dirty="0"/>
              <a:t>Opioid like</a:t>
            </a:r>
          </a:p>
          <a:p>
            <a:pPr lvl="1"/>
            <a:r>
              <a:rPr lang="en-US" dirty="0"/>
              <a:t>Lethargy</a:t>
            </a:r>
          </a:p>
          <a:p>
            <a:pPr lvl="1"/>
            <a:r>
              <a:rPr lang="en-US" dirty="0"/>
              <a:t>Respiratory Depression</a:t>
            </a:r>
          </a:p>
          <a:p>
            <a:pPr lvl="1"/>
            <a:r>
              <a:rPr lang="en-US" dirty="0"/>
              <a:t>Bradycardia</a:t>
            </a:r>
          </a:p>
          <a:p>
            <a:r>
              <a:rPr lang="en-US" dirty="0"/>
              <a:t>Supportive Measures</a:t>
            </a:r>
          </a:p>
          <a:p>
            <a:r>
              <a:rPr lang="en-US" dirty="0"/>
              <a:t>Narcan</a:t>
            </a:r>
          </a:p>
        </p:txBody>
      </p:sp>
    </p:spTree>
    <p:extLst>
      <p:ext uri="{BB962C8B-B14F-4D97-AF65-F5344CB8AC3E}">
        <p14:creationId xmlns:p14="http://schemas.microsoft.com/office/powerpoint/2010/main" val="663793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4430C-E333-68FF-038E-810624912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Hydrofluoric Acid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1E3EC-3939-C42B-7AED-65D74868C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Glass etching / Brick Cleaners / Rust Removers</a:t>
            </a:r>
          </a:p>
          <a:p>
            <a:r>
              <a:rPr lang="en-US" dirty="0"/>
              <a:t>Exposure to skin = Pain out of proportion</a:t>
            </a:r>
          </a:p>
          <a:p>
            <a:r>
              <a:rPr lang="en-US" dirty="0"/>
              <a:t>Annihilates body calcium stores</a:t>
            </a:r>
          </a:p>
          <a:p>
            <a:r>
              <a:rPr lang="en-US" dirty="0"/>
              <a:t>Toxicity</a:t>
            </a:r>
          </a:p>
          <a:p>
            <a:pPr lvl="1"/>
            <a:r>
              <a:rPr lang="en-US" dirty="0"/>
              <a:t>Hypocalcemia</a:t>
            </a:r>
          </a:p>
          <a:p>
            <a:pPr lvl="1"/>
            <a:r>
              <a:rPr lang="en-US" dirty="0"/>
              <a:t>Hyperkalemia</a:t>
            </a:r>
          </a:p>
          <a:p>
            <a:pPr lvl="1"/>
            <a:r>
              <a:rPr lang="en-US" dirty="0"/>
              <a:t>QTc Prolongation -&gt; </a:t>
            </a:r>
            <a:r>
              <a:rPr lang="en-US" dirty="0" err="1"/>
              <a:t>Vtach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940705-BF58-8055-000A-F806E5C5B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444" y="1745673"/>
            <a:ext cx="4542556" cy="511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819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F3610-98C9-543F-E383-5118C4526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Hydrofluoric Acid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C8084-BE45-751A-40ED-FF384A317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Topical calcium gel</a:t>
            </a:r>
          </a:p>
          <a:p>
            <a:r>
              <a:rPr lang="en-US" dirty="0"/>
              <a:t>IV Calcium / Large Doses</a:t>
            </a:r>
          </a:p>
          <a:p>
            <a:r>
              <a:rPr lang="en-US" dirty="0"/>
              <a:t>Aggressive treatment of Hyperkalemia</a:t>
            </a:r>
          </a:p>
          <a:p>
            <a:r>
              <a:rPr lang="en-US" dirty="0"/>
              <a:t>Significant body exposure leads to death due to electrolyte disturbances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8666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3B0FA-56F2-A43C-C139-9D8F03A8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6A285-788D-8FC7-0633-09C398EF2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Leading cause of death in pediatric ingestions</a:t>
            </a:r>
          </a:p>
          <a:p>
            <a:r>
              <a:rPr lang="en-US" dirty="0"/>
              <a:t>Elemental iron dose is key</a:t>
            </a:r>
          </a:p>
          <a:p>
            <a:r>
              <a:rPr lang="en-US" dirty="0"/>
              <a:t>20mg / kg = Toxic</a:t>
            </a:r>
          </a:p>
          <a:p>
            <a:r>
              <a:rPr lang="en-US" dirty="0"/>
              <a:t>60mg / kg = lethal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783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71EA9-3A8C-1E77-0DEB-7676FB4F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51CA1-150E-3AAB-9345-1D1B6775A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Stage I - &gt; GI upset, vomiting blood</a:t>
            </a:r>
          </a:p>
          <a:p>
            <a:r>
              <a:rPr lang="en-US" dirty="0"/>
              <a:t>Stage II -&gt; Are we we maybe okay?</a:t>
            </a:r>
          </a:p>
          <a:p>
            <a:r>
              <a:rPr lang="en-US" dirty="0"/>
              <a:t>Stage III -&gt; No, multi organ failure</a:t>
            </a:r>
          </a:p>
          <a:p>
            <a:r>
              <a:rPr lang="en-US" dirty="0"/>
              <a:t>Stage IV -&gt; Recovery with GI scarring OR Death</a:t>
            </a:r>
          </a:p>
        </p:txBody>
      </p:sp>
    </p:spTree>
    <p:extLst>
      <p:ext uri="{BB962C8B-B14F-4D97-AF65-F5344CB8AC3E}">
        <p14:creationId xmlns:p14="http://schemas.microsoft.com/office/powerpoint/2010/main" val="2754569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B1A0C-AA9B-66F0-3173-9C124313B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9A1EA-ACED-247F-1CE3-B50AFAC05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Charcoal does nothing</a:t>
            </a:r>
          </a:p>
          <a:p>
            <a:r>
              <a:rPr lang="en-US" dirty="0"/>
              <a:t>Early bowel irrigation prevents some absorption </a:t>
            </a:r>
          </a:p>
          <a:p>
            <a:r>
              <a:rPr lang="en-US" dirty="0"/>
              <a:t>Antidote for toxic levels = </a:t>
            </a:r>
            <a:r>
              <a:rPr lang="en-US" dirty="0" err="1"/>
              <a:t>Deforxamine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220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25BB-E062-7627-2334-63285DE86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Lithium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19A09-95FB-6B3D-0258-85E85B3D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Commonly used medication for bipolar disorder / mood disorders</a:t>
            </a:r>
          </a:p>
          <a:p>
            <a:r>
              <a:rPr lang="en-US" dirty="0"/>
              <a:t>Nausea / Vomiting / Diarrhea</a:t>
            </a:r>
          </a:p>
          <a:p>
            <a:r>
              <a:rPr lang="en-US" dirty="0"/>
              <a:t>Coma, Convulsions, Tremors</a:t>
            </a:r>
          </a:p>
          <a:p>
            <a:r>
              <a:rPr lang="en-US" dirty="0"/>
              <a:t>Bradycardia, T wave inversions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7062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D4D8-1C9B-8FCD-7ABA-170844C7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Lithium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BDA73-5089-8E65-355D-37D316C05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IVF. / Hydration</a:t>
            </a:r>
          </a:p>
          <a:p>
            <a:r>
              <a:rPr lang="en-US" dirty="0"/>
              <a:t>Charcoal does nothing</a:t>
            </a:r>
          </a:p>
          <a:p>
            <a:r>
              <a:rPr lang="en-US" dirty="0"/>
              <a:t>Urinate or Dialysis</a:t>
            </a:r>
          </a:p>
          <a:p>
            <a:r>
              <a:rPr lang="en-US" dirty="0"/>
              <a:t>Wide Volume of Distribution</a:t>
            </a:r>
          </a:p>
        </p:txBody>
      </p:sp>
    </p:spTree>
    <p:extLst>
      <p:ext uri="{BB962C8B-B14F-4D97-AF65-F5344CB8AC3E}">
        <p14:creationId xmlns:p14="http://schemas.microsoft.com/office/powerpoint/2010/main" val="23917306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7CE0B-A1D2-E362-12A0-B283D60C8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Mushrooms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A4583-22A6-321F-E591-7BCBF1BBD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Edible vs Toxic vs Fatal</a:t>
            </a:r>
          </a:p>
          <a:p>
            <a:r>
              <a:rPr lang="en-US" dirty="0"/>
              <a:t>Nausea, vomiting, diarrhea before 6 hours = Good</a:t>
            </a:r>
          </a:p>
          <a:p>
            <a:r>
              <a:rPr lang="en-US" dirty="0"/>
              <a:t>Classic “death cap” is similar to Tylenol toxicity</a:t>
            </a:r>
          </a:p>
          <a:p>
            <a:endParaRPr lang="en-US" dirty="0"/>
          </a:p>
        </p:txBody>
      </p:sp>
      <p:pic>
        <p:nvPicPr>
          <p:cNvPr id="2050" name="Picture 2" descr="What Are Death Cap Mushrooms? - Mushroom Headquarters">
            <a:extLst>
              <a:ext uri="{FF2B5EF4-FFF2-40B4-BE49-F238E27FC236}">
                <a16:creationId xmlns:a16="http://schemas.microsoft.com/office/drawing/2014/main" id="{9E4AAC07-7566-3E0E-335E-EE2DD5FB0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9" y="4156364"/>
            <a:ext cx="4056206" cy="270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9CDAAAE3-F921-6531-5FEB-1D76A295C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021" y="4156364"/>
            <a:ext cx="2701637" cy="270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564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9A9AE-FD0B-B5F7-34C9-27F8EF583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 NEED AN ADULT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DF8B0-95D4-16AD-3896-0EB8CDA7F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b="1" dirty="0"/>
              <a:t>1-800-222-1222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765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AE954-1E23-7609-28CE-C09DBD1D7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Mushrooms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3AF11-BF61-D711-D87F-33A265237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  <a:p>
            <a:pPr lvl="1"/>
            <a:r>
              <a:rPr lang="en-US" dirty="0"/>
              <a:t>N-Acetyl Cysteine</a:t>
            </a:r>
          </a:p>
          <a:p>
            <a:pPr lvl="1"/>
            <a:r>
              <a:rPr lang="en-US" dirty="0"/>
              <a:t>Supportive Care</a:t>
            </a:r>
          </a:p>
          <a:p>
            <a:pPr lvl="1"/>
            <a:r>
              <a:rPr lang="en-US" dirty="0"/>
              <a:t>Liver Transplant</a:t>
            </a:r>
          </a:p>
          <a:p>
            <a:r>
              <a:rPr lang="en-US" dirty="0"/>
              <a:t>Psilocybin / Magic Mushrooms = Supportive care, benzos</a:t>
            </a:r>
          </a:p>
          <a:p>
            <a:r>
              <a:rPr lang="en-US" dirty="0"/>
              <a:t>False Morel / Gyromitra = Vitamin B6 and methylene blue</a:t>
            </a:r>
          </a:p>
          <a:p>
            <a:pPr lvl="1"/>
            <a:r>
              <a:rPr lang="en-US" dirty="0"/>
              <a:t>Can be edible based on species and method of preparation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Gyromitra esculenta">
            <a:extLst>
              <a:ext uri="{FF2B5EF4-FFF2-40B4-BE49-F238E27FC236}">
                <a16:creationId xmlns:a16="http://schemas.microsoft.com/office/drawing/2014/main" id="{221C3674-6D34-8D93-6125-E042510EA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920" y="1920241"/>
            <a:ext cx="3175000" cy="424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4554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A341E-C9D8-BC62-FCB2-E24654FD2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Aspirin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699AD-D519-716B-82C8-536BFA69F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Uncouples Oxidative Phosphorylation = Cells ability to use oxygen is reduced</a:t>
            </a:r>
          </a:p>
          <a:p>
            <a:r>
              <a:rPr lang="en-US" dirty="0"/>
              <a:t>Nausea / Vomiting</a:t>
            </a:r>
          </a:p>
          <a:p>
            <a:r>
              <a:rPr lang="en-US" dirty="0"/>
              <a:t>Pulmonary / Cerebral Edema</a:t>
            </a:r>
          </a:p>
          <a:p>
            <a:r>
              <a:rPr lang="en-US" dirty="0"/>
              <a:t>Tachypnea / Tachycardia</a:t>
            </a:r>
          </a:p>
          <a:p>
            <a:r>
              <a:rPr lang="en-US" dirty="0"/>
              <a:t>Hyperthermic</a:t>
            </a:r>
          </a:p>
          <a:p>
            <a:r>
              <a:rPr lang="en-US" dirty="0"/>
              <a:t>Delirium</a:t>
            </a:r>
          </a:p>
          <a:p>
            <a:r>
              <a:rPr lang="en-US" dirty="0"/>
              <a:t>Lethargy</a:t>
            </a:r>
          </a:p>
        </p:txBody>
      </p:sp>
    </p:spTree>
    <p:extLst>
      <p:ext uri="{BB962C8B-B14F-4D97-AF65-F5344CB8AC3E}">
        <p14:creationId xmlns:p14="http://schemas.microsoft.com/office/powerpoint/2010/main" val="22912682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BB797-2F73-2CDD-E247-2AD119CE7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Aspirin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1905A-3FAF-97D7-3E94-AB7852229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Charcoal DOES Work</a:t>
            </a:r>
          </a:p>
          <a:p>
            <a:r>
              <a:rPr lang="en-US" dirty="0"/>
              <a:t>Whole bowel irrigation</a:t>
            </a:r>
          </a:p>
          <a:p>
            <a:r>
              <a:rPr lang="en-US" dirty="0"/>
              <a:t>Sodium bicarb infusion</a:t>
            </a:r>
          </a:p>
          <a:p>
            <a:pPr lvl="1"/>
            <a:r>
              <a:rPr lang="en-US" dirty="0"/>
              <a:t>Helps kidneys remove aspirin</a:t>
            </a:r>
          </a:p>
          <a:p>
            <a:r>
              <a:rPr lang="en-US" dirty="0"/>
              <a:t>Dialysis</a:t>
            </a:r>
          </a:p>
          <a:p>
            <a:r>
              <a:rPr lang="en-US" dirty="0"/>
              <a:t>Supportive Measures</a:t>
            </a:r>
          </a:p>
        </p:txBody>
      </p:sp>
    </p:spTree>
    <p:extLst>
      <p:ext uri="{BB962C8B-B14F-4D97-AF65-F5344CB8AC3E}">
        <p14:creationId xmlns:p14="http://schemas.microsoft.com/office/powerpoint/2010/main" val="34802766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3C9A-D1B7-6C1A-5C32-F7E623A62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Benzodiazepines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7ABE1-10CF-8649-3899-7C91D0CEE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Alprazolam / Lorazepam / Diazepam / Clonazepam / -pam</a:t>
            </a:r>
          </a:p>
          <a:p>
            <a:r>
              <a:rPr lang="en-US" dirty="0"/>
              <a:t>Sleepy but rarely interferes with breathing</a:t>
            </a:r>
          </a:p>
          <a:p>
            <a:pPr lvl="1"/>
            <a:r>
              <a:rPr lang="en-US" dirty="0"/>
              <a:t>Combination of drugs can impair respiration</a:t>
            </a:r>
          </a:p>
          <a:p>
            <a:r>
              <a:rPr lang="en-US" dirty="0"/>
              <a:t>Supportive Measures</a:t>
            </a:r>
          </a:p>
          <a:p>
            <a:r>
              <a:rPr lang="en-US" dirty="0"/>
              <a:t>Do not use antidote</a:t>
            </a:r>
          </a:p>
        </p:txBody>
      </p:sp>
    </p:spTree>
    <p:extLst>
      <p:ext uri="{BB962C8B-B14F-4D97-AF65-F5344CB8AC3E}">
        <p14:creationId xmlns:p14="http://schemas.microsoft.com/office/powerpoint/2010/main" val="7979591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91994-6FD7-113A-B3C0-E297543C4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Serotonin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E996B-F83A-AA22-1350-58F4D69884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Typically caused by overdose of anti-depressant medications or new use of multiple medications</a:t>
            </a:r>
          </a:p>
          <a:p>
            <a:r>
              <a:rPr lang="en-US" dirty="0"/>
              <a:t>MAOIs (Rarely used) – Phenelzine, Selegiline, Safinamide</a:t>
            </a:r>
          </a:p>
          <a:p>
            <a:r>
              <a:rPr lang="en-US" dirty="0"/>
              <a:t>SSRI (Common) – Citalopram, Escitalopram, Fluoxetine, Paroxetine, Sertraline</a:t>
            </a:r>
          </a:p>
          <a:p>
            <a:r>
              <a:rPr lang="en-US" dirty="0"/>
              <a:t>TCA – Amitriptyline, Nortriptyline, Doxepin, Desipramine</a:t>
            </a:r>
          </a:p>
          <a:p>
            <a:r>
              <a:rPr lang="en-US" dirty="0"/>
              <a:t>Lithium</a:t>
            </a:r>
          </a:p>
          <a:p>
            <a:r>
              <a:rPr lang="en-US" dirty="0" err="1"/>
              <a:t>Detromethorphan</a:t>
            </a:r>
            <a:r>
              <a:rPr lang="en-US" dirty="0"/>
              <a:t> (Cough Syrup)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495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F3A1A-BC7A-1B8E-8297-F6268C6DE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Serotonin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0A733-4FFE-FE20-D230-9ED035784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Altered Mental</a:t>
            </a:r>
          </a:p>
          <a:p>
            <a:r>
              <a:rPr lang="en-US" dirty="0"/>
              <a:t>Rigid extremities</a:t>
            </a:r>
          </a:p>
          <a:p>
            <a:r>
              <a:rPr lang="en-US" dirty="0"/>
              <a:t>Hyperthermia</a:t>
            </a:r>
          </a:p>
          <a:p>
            <a:r>
              <a:rPr lang="en-US" dirty="0"/>
              <a:t>Tremors</a:t>
            </a:r>
          </a:p>
          <a:p>
            <a:r>
              <a:rPr lang="en-US" dirty="0"/>
              <a:t>Treatment = Supportive Measures, Benzos</a:t>
            </a:r>
          </a:p>
        </p:txBody>
      </p:sp>
    </p:spTree>
    <p:extLst>
      <p:ext uri="{BB962C8B-B14F-4D97-AF65-F5344CB8AC3E}">
        <p14:creationId xmlns:p14="http://schemas.microsoft.com/office/powerpoint/2010/main" val="12501878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C1C4B-D929-241E-2E72-F4D0A9B39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Strychnine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0AC3-79DF-32FC-5C5E-48D772408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Gopher Poison / Rodent poison</a:t>
            </a:r>
          </a:p>
          <a:p>
            <a:r>
              <a:rPr lang="en-US" dirty="0"/>
              <a:t>Similar to Tetanus Toxin mechanism</a:t>
            </a:r>
          </a:p>
          <a:p>
            <a:r>
              <a:rPr lang="en-US" dirty="0"/>
              <a:t>Inhibits Glycine</a:t>
            </a:r>
          </a:p>
          <a:p>
            <a:r>
              <a:rPr lang="en-US" dirty="0"/>
              <a:t>Agitation / Myoclonus (Stiff) / Opisthotonus =</a:t>
            </a:r>
          </a:p>
          <a:p>
            <a:r>
              <a:rPr lang="en-US" dirty="0"/>
              <a:t>Peripheral Convulsions</a:t>
            </a:r>
          </a:p>
          <a:p>
            <a:r>
              <a:rPr lang="en-US" dirty="0"/>
              <a:t>Normal Mental status</a:t>
            </a:r>
          </a:p>
        </p:txBody>
      </p:sp>
      <p:pic>
        <p:nvPicPr>
          <p:cNvPr id="4098" name="Picture 2" descr="Opisthotonus">
            <a:extLst>
              <a:ext uri="{FF2B5EF4-FFF2-40B4-BE49-F238E27FC236}">
                <a16:creationId xmlns:a16="http://schemas.microsoft.com/office/drawing/2014/main" id="{2724EEFC-3CFD-A7CD-1CC1-CF50C4AE4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60699"/>
            <a:ext cx="3175000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80159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D1EDE-0CAF-6827-0AD0-1ECC84FE8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Strychnine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E47C5-B8AB-8677-0B72-97EBC55AC0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= Supportive Measures</a:t>
            </a:r>
          </a:p>
          <a:p>
            <a:r>
              <a:rPr lang="en-US" dirty="0"/>
              <a:t>Benzos</a:t>
            </a:r>
          </a:p>
          <a:p>
            <a:r>
              <a:rPr lang="en-US" dirty="0"/>
              <a:t>Paralyze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9046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D3807-3D4F-8E48-957E-91DE65F78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EMS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BC8D5-21F1-75FF-0BD6-0244224FA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possible bring the bottle</a:t>
            </a:r>
          </a:p>
          <a:p>
            <a:r>
              <a:rPr lang="en-US" dirty="0"/>
              <a:t>Time of ingestion is helpful</a:t>
            </a:r>
          </a:p>
          <a:p>
            <a:r>
              <a:rPr lang="en-US" dirty="0"/>
              <a:t>There is no maximum dose of benzodiazepine</a:t>
            </a:r>
          </a:p>
          <a:p>
            <a:r>
              <a:rPr lang="en-US" dirty="0"/>
              <a:t>Scoop and Run</a:t>
            </a:r>
          </a:p>
          <a:p>
            <a:r>
              <a:rPr lang="en-US" dirty="0"/>
              <a:t>You can do everything right and still lose</a:t>
            </a:r>
          </a:p>
        </p:txBody>
      </p:sp>
    </p:spTree>
    <p:extLst>
      <p:ext uri="{BB962C8B-B14F-4D97-AF65-F5344CB8AC3E}">
        <p14:creationId xmlns:p14="http://schemas.microsoft.com/office/powerpoint/2010/main" val="70025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7ABB4-159B-07D2-E0F7-609C3A235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DF6BD-B422-DB18-19EE-63816F1FD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80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69B77-FD91-A0E9-14C4-EFA0388FB1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AEF5A-EA31-40E6-CBF1-41BCCCD0F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99% of the time = Supportive Measures</a:t>
            </a:r>
          </a:p>
          <a:p>
            <a:r>
              <a:rPr lang="en-US" dirty="0"/>
              <a:t>But…..</a:t>
            </a:r>
          </a:p>
        </p:txBody>
      </p:sp>
    </p:spTree>
    <p:extLst>
      <p:ext uri="{BB962C8B-B14F-4D97-AF65-F5344CB8AC3E}">
        <p14:creationId xmlns:p14="http://schemas.microsoft.com/office/powerpoint/2010/main" val="1649219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54907-2548-FD2A-AE2B-686981C2C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Acetaminophen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11E20-BB23-C5D2-0496-27DCA2F48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Acetaminophen / Tylenol is metabolized into NAPQI (bad)</a:t>
            </a:r>
          </a:p>
          <a:p>
            <a:r>
              <a:rPr lang="en-US" dirty="0"/>
              <a:t>NAPQI is processed by Glutathione</a:t>
            </a:r>
          </a:p>
          <a:p>
            <a:r>
              <a:rPr lang="en-US" dirty="0"/>
              <a:t>Acute overdose depletes Glutathione</a:t>
            </a:r>
          </a:p>
          <a:p>
            <a:r>
              <a:rPr lang="en-US" dirty="0"/>
              <a:t>Chronic overdose also depletes Glutathione</a:t>
            </a:r>
          </a:p>
          <a:p>
            <a:r>
              <a:rPr lang="en-US" dirty="0"/>
              <a:t>NAPQI Build up -&gt; Liver Failure</a:t>
            </a:r>
          </a:p>
        </p:txBody>
      </p:sp>
    </p:spTree>
    <p:extLst>
      <p:ext uri="{BB962C8B-B14F-4D97-AF65-F5344CB8AC3E}">
        <p14:creationId xmlns:p14="http://schemas.microsoft.com/office/powerpoint/2010/main" val="1989229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686F2-802B-77DE-BF5D-4FF951B2F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Acetaminophen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C175C-ED02-F362-2E8C-9C5B73EC2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NAC = N-Acetyl-Cysteine = Antidote</a:t>
            </a:r>
          </a:p>
          <a:p>
            <a:r>
              <a:rPr lang="en-US" dirty="0"/>
              <a:t>NAC replenishes glutathione</a:t>
            </a:r>
          </a:p>
          <a:p>
            <a:r>
              <a:rPr lang="en-US" dirty="0"/>
              <a:t>Risky Populations</a:t>
            </a:r>
          </a:p>
          <a:p>
            <a:pPr lvl="1"/>
            <a:r>
              <a:rPr lang="en-US" dirty="0"/>
              <a:t>Alcoholics</a:t>
            </a:r>
          </a:p>
          <a:p>
            <a:pPr lvl="1"/>
            <a:r>
              <a:rPr lang="en-US" dirty="0"/>
              <a:t>Epileptics ( Seizure meds can speed up NAPQI production )</a:t>
            </a:r>
          </a:p>
          <a:p>
            <a:pPr lvl="1"/>
            <a:r>
              <a:rPr lang="en-US" dirty="0"/>
              <a:t>Nutritionally deficient</a:t>
            </a:r>
          </a:p>
        </p:txBody>
      </p:sp>
    </p:spTree>
    <p:extLst>
      <p:ext uri="{BB962C8B-B14F-4D97-AF65-F5344CB8AC3E}">
        <p14:creationId xmlns:p14="http://schemas.microsoft.com/office/powerpoint/2010/main" val="142159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C28AB-7FE0-9616-B2BD-97CB9E4DB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Anticholinergics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F9D132-2F63-7163-5926-F7ADF7ADA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Jimson Weed / Atropine / Benadryl / Anti-Histamines</a:t>
            </a:r>
          </a:p>
          <a:p>
            <a:r>
              <a:rPr lang="en-US" dirty="0"/>
              <a:t>HOT / Elevated body temp</a:t>
            </a:r>
          </a:p>
          <a:p>
            <a:r>
              <a:rPr lang="en-US" dirty="0"/>
              <a:t>DRY / Unable to sweat</a:t>
            </a:r>
          </a:p>
          <a:p>
            <a:r>
              <a:rPr lang="en-US" dirty="0"/>
              <a:t>BLIND / Dilated pupils</a:t>
            </a:r>
          </a:p>
          <a:p>
            <a:r>
              <a:rPr lang="en-US" dirty="0"/>
              <a:t>RED / Flushed skin</a:t>
            </a:r>
          </a:p>
          <a:p>
            <a:r>
              <a:rPr lang="en-US" dirty="0"/>
              <a:t>MAD / Delirious</a:t>
            </a:r>
          </a:p>
        </p:txBody>
      </p:sp>
    </p:spTree>
    <p:extLst>
      <p:ext uri="{BB962C8B-B14F-4D97-AF65-F5344CB8AC3E}">
        <p14:creationId xmlns:p14="http://schemas.microsoft.com/office/powerpoint/2010/main" val="21578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C32A0-6877-25FF-3357-A0915E9D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Anticholinergics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FF980C-FA9A-6E46-F81E-0768F36FA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Tachy</a:t>
            </a:r>
            <a:r>
              <a:rPr lang="en-US" dirty="0"/>
              <a:t>, agitated, possibly hyperthermic</a:t>
            </a:r>
          </a:p>
          <a:p>
            <a:r>
              <a:rPr lang="en-US" dirty="0"/>
              <a:t>Supportive Measures</a:t>
            </a:r>
          </a:p>
          <a:p>
            <a:pPr lvl="1"/>
            <a:r>
              <a:rPr lang="en-US" dirty="0"/>
              <a:t>Fluids</a:t>
            </a:r>
          </a:p>
          <a:p>
            <a:pPr lvl="1"/>
            <a:r>
              <a:rPr lang="en-US" dirty="0"/>
              <a:t>Cooling</a:t>
            </a:r>
          </a:p>
          <a:p>
            <a:pPr lvl="1"/>
            <a:r>
              <a:rPr lang="en-US" dirty="0"/>
              <a:t>Benzos</a:t>
            </a:r>
          </a:p>
        </p:txBody>
      </p:sp>
    </p:spTree>
    <p:extLst>
      <p:ext uri="{BB962C8B-B14F-4D97-AF65-F5344CB8AC3E}">
        <p14:creationId xmlns:p14="http://schemas.microsoft.com/office/powerpoint/2010/main" val="264243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C683B-799B-5F5D-D54B-5AFCC7AB8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Botulism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1CE0E-CD02-BC64-4CBD-C3E1B4764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Potent paralytic from bacterial toxin</a:t>
            </a:r>
          </a:p>
          <a:p>
            <a:r>
              <a:rPr lang="en-US" dirty="0"/>
              <a:t>Adults -&gt; Poisoning, improperly canned foods, black tar heroin</a:t>
            </a:r>
          </a:p>
          <a:p>
            <a:pPr lvl="1"/>
            <a:r>
              <a:rPr lang="en-US" dirty="0"/>
              <a:t>Difficulty swallowing, descending paralysis, respiratory failure</a:t>
            </a:r>
          </a:p>
          <a:p>
            <a:r>
              <a:rPr lang="en-US" dirty="0"/>
              <a:t>Babies -&gt; Honey contains spores, no honey until &gt;12 months</a:t>
            </a:r>
          </a:p>
          <a:p>
            <a:pPr lvl="1"/>
            <a:r>
              <a:rPr lang="en-US" dirty="0"/>
              <a:t>Floppy, constipation, respiratory failure</a:t>
            </a:r>
          </a:p>
          <a:p>
            <a:r>
              <a:rPr lang="en-US" dirty="0"/>
              <a:t>Supportive Care</a:t>
            </a:r>
          </a:p>
          <a:p>
            <a:r>
              <a:rPr lang="en-US" dirty="0"/>
              <a:t>Antitoxin / Immunoglobulin available via CDC and poison control</a:t>
            </a:r>
          </a:p>
        </p:txBody>
      </p:sp>
    </p:spTree>
    <p:extLst>
      <p:ext uri="{BB962C8B-B14F-4D97-AF65-F5344CB8AC3E}">
        <p14:creationId xmlns:p14="http://schemas.microsoft.com/office/powerpoint/2010/main" val="2371159341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0A75137F-CDEB-4E94-A788-9D255EBE1B91}" vid="{DE9A6A09-5855-45A3-8E99-4290ED2405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22208</TotalTime>
  <Words>925</Words>
  <Application>Microsoft Macintosh PowerPoint</Application>
  <PresentationFormat>Widescreen</PresentationFormat>
  <Paragraphs>226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Grandview Display</vt:lpstr>
      <vt:lpstr>DashVTI</vt:lpstr>
      <vt:lpstr>Toxicology Emergencies</vt:lpstr>
      <vt:lpstr>Disclaimers</vt:lpstr>
      <vt:lpstr>I NEED AN ADULT</vt:lpstr>
      <vt:lpstr>Treatments</vt:lpstr>
      <vt:lpstr>Acetaminophen</vt:lpstr>
      <vt:lpstr>Acetaminophen</vt:lpstr>
      <vt:lpstr>Anticholinergics</vt:lpstr>
      <vt:lpstr>Anticholinergics</vt:lpstr>
      <vt:lpstr>Botulism</vt:lpstr>
      <vt:lpstr>Beta Blockers</vt:lpstr>
      <vt:lpstr>Beta Blockers</vt:lpstr>
      <vt:lpstr>Calcium Channel Blocker</vt:lpstr>
      <vt:lpstr>Calcium Channel Blocker</vt:lpstr>
      <vt:lpstr>Digoxin</vt:lpstr>
      <vt:lpstr>Digoxin</vt:lpstr>
      <vt:lpstr>Digoxin</vt:lpstr>
      <vt:lpstr>Carbon Monoxide</vt:lpstr>
      <vt:lpstr>Carbon Monoxide</vt:lpstr>
      <vt:lpstr>Cyanide / Cellular Asphyxiants</vt:lpstr>
      <vt:lpstr>Cyanide / Cellular Asphyxiants</vt:lpstr>
      <vt:lpstr>Clonidine / Imidazolines</vt:lpstr>
      <vt:lpstr>Hydrofluoric Acid</vt:lpstr>
      <vt:lpstr>Hydrofluoric Acid </vt:lpstr>
      <vt:lpstr>Iron</vt:lpstr>
      <vt:lpstr>Iron</vt:lpstr>
      <vt:lpstr>Iron</vt:lpstr>
      <vt:lpstr>Lithium</vt:lpstr>
      <vt:lpstr>Lithium</vt:lpstr>
      <vt:lpstr>Mushrooms</vt:lpstr>
      <vt:lpstr>Mushrooms</vt:lpstr>
      <vt:lpstr>Aspirin</vt:lpstr>
      <vt:lpstr>Aspirin</vt:lpstr>
      <vt:lpstr>Benzodiazepines</vt:lpstr>
      <vt:lpstr>Serotonin Syndrome</vt:lpstr>
      <vt:lpstr>Serotonin Syndrome</vt:lpstr>
      <vt:lpstr>Strychnine</vt:lpstr>
      <vt:lpstr>Strychnine</vt:lpstr>
      <vt:lpstr>EMS Considerations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Hemal Patel</dc:creator>
  <cp:lastModifiedBy>Hemal Patel</cp:lastModifiedBy>
  <cp:revision>11</cp:revision>
  <dcterms:created xsi:type="dcterms:W3CDTF">2026-01-18T00:23:13Z</dcterms:created>
  <dcterms:modified xsi:type="dcterms:W3CDTF">2026-02-06T17:36:25Z</dcterms:modified>
</cp:coreProperties>
</file>