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sldIdLst>
    <p:sldId id="256" r:id="rId2"/>
    <p:sldId id="275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5" r:id="rId11"/>
    <p:sldId id="266" r:id="rId12"/>
    <p:sldId id="264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87"/>
    <p:restoredTop sz="96327"/>
  </p:normalViewPr>
  <p:slideViewPr>
    <p:cSldViewPr snapToGrid="0">
      <p:cViewPr varScale="1">
        <p:scale>
          <a:sx n="159" d="100"/>
          <a:sy n="159" d="100"/>
        </p:scale>
        <p:origin x="20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0B14-31F8-B172-7C8E-A2BED49ED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687D3-BC6A-D14F-EDC4-E9FB0A768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62E20-D787-11AF-5CBB-FBEE3F97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8DB94-31A3-A4A1-8EAD-F3FED08D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9CEEA-A480-4BC7-420A-A6FBEAA3B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9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D3593-EE69-DCB9-2874-FC87FBDDB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08083-B150-C36E-B4F7-2CAEEF9D3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ECBB2-7C2A-3F8E-C224-2B47411CA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D9073-F2B0-ECBC-EAF6-1CAA8382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3EF4-ADF9-75AD-2BEE-CC0D9483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17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A74B8B-D35E-1513-88A7-E9B11A196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4588A-1D34-993F-3B61-26B926A47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8F7AF-2531-0BD9-015B-89DE68F4D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1A19F-41EA-52B5-44AF-0DD155D4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32B84-50C7-D761-F411-86FEAB08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78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65425-A500-DC1E-D82D-0F1E8F0A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53D83-F7BF-C7F3-8B2A-E82DEEC9C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F9B34-3FEE-2A61-8E95-C036EBE20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52B3-5420-4293-76E7-40D1D909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A1654-10EB-8FF9-AEFC-0638CDCAA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2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18C7E-7D25-4F1F-BA7C-496F8B511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B7AFD-5CE2-85CD-416E-0928DC419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8068A-F13F-D528-5892-478D4209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569EC-45E5-8F75-1EF9-0AA466534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F0D7F-F1E9-061A-4DD8-12039E4EF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7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FF6E0-25A9-D3AB-FB23-87CB0EDF0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5D139-96E0-55AB-0D25-555C941B64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7C708-2014-0D6F-B8D3-7505D3621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A6116F-9EE8-58ED-2125-B7788E16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D1ECA-F03B-89A6-6029-0903D764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AB2BA-8500-AE98-9080-894E3E7A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5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46DA5-B1F3-0023-F6D6-C4378ADA8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16599-B635-9160-E49C-76C731A79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FF06F-C183-D405-27CC-653237427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C7EB36-817E-F4C8-AF1A-59DEB70D2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A57376-E54D-58C3-680C-EEDBE80C4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1A12C-C1B7-4B99-FF2B-888C66FC1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EC51F1-E656-F998-8B4D-EEA7EF36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34CC3-1BE7-E488-FB35-5563DA8A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1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0F3EA-8265-BC20-29FF-0B48C69C0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4CA7A3-3585-B370-A3B8-36DF977E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1C058C-FFBF-4937-685E-2353B727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38A673-BF3A-31B8-37F3-1488CB699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96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B30DC8-B2DF-22B5-65A2-74B84358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1A48DC-478D-43BD-0BC7-BBF2EB74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498AD-1CE0-4DB9-0384-82BB4AE12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9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6EA8C-5D70-34E5-A28F-6B2B93E4E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0D4D-A623-66CB-41D1-51BCF801B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283877-A3E2-E59B-C727-6D1738DCE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16843-B19F-15AB-D586-EB237DA75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1F24D-038D-8DAB-FEF5-25426BDB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6A994-22BC-F4B2-8AE3-BE77690B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9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2BD8B-39CB-CFB3-F38F-0A5A3773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F93D89-1F30-541D-9A42-866D09DD5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0F48B-9E8D-794C-557C-13AF61CC4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3CB4E-104C-C1B3-B5C2-2440768A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C0848-9829-3F82-CCEF-6FBA19312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29952-3133-C9AC-8AAE-2B48435D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6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36C7F6-3A7B-D8F0-BA07-171BD978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68A72-EE5A-64F2-9503-30DAAE282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11E5A-2794-501F-D834-8D618A03C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C743F4-8769-40B4-85DF-6CB8DE9F66AA}" type="datetimeFigureOut">
              <a:rPr lang="en-US" smtClean="0"/>
              <a:pPr/>
              <a:t>2/6/26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07B1C-CF41-060C-DB52-29669D52A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E5029-BDDF-47F9-EC92-7CD8B432E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op view of a background splashed with colors">
            <a:extLst>
              <a:ext uri="{FF2B5EF4-FFF2-40B4-BE49-F238E27FC236}">
                <a16:creationId xmlns:a16="http://schemas.microsoft.com/office/drawing/2014/main" id="{55B60963-AD18-2113-E55A-9CEB6356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91" r="34214" b="-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9C729-0546-EB20-7C06-4C1554CD7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Psychiatric Emergencies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BDF02C-969B-026F-6665-86CE8C56B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Dr. Hemal Patel D.O.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12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D98EF-C2DD-C3D5-20F2-07300463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65AE6-5117-6DA4-9D32-85E73395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Opioid Overdose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84CC5-5AF4-36AF-F1C4-E75B9DFBB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4267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Heroin / Fentanyl / </a:t>
            </a:r>
            <a:r>
              <a:rPr lang="en-US" sz="2200" dirty="0" err="1"/>
              <a:t>Carfentanyl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/>
              <a:t>IV / Sublingual / Smoked / Snorted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Saturation of Mu receptor in the body results in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CNS Depression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Respiratory Depression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Hypoxia leads to death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Reversal Agent = Naloxone / Narcan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Goal is to return spontaneous breathing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I think we all know what happens if you give too much… </a:t>
            </a:r>
          </a:p>
        </p:txBody>
      </p:sp>
    </p:spTree>
    <p:extLst>
      <p:ext uri="{BB962C8B-B14F-4D97-AF65-F5344CB8AC3E}">
        <p14:creationId xmlns:p14="http://schemas.microsoft.com/office/powerpoint/2010/main" val="2198053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D7ADD9-66F9-3050-6B2B-70FD589E1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46031-E447-06F1-3153-77BE90795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Opioid Withdrawal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317ED-AF25-EAEF-00C3-B9EB26247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2"/>
            <a:ext cx="10168128" cy="437605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Occurs within 36-72 hours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Dilated Pupils, tearing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Nausea / Vomiting / Diarrhea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Suboxone = </a:t>
            </a:r>
            <a:r>
              <a:rPr lang="en-US" sz="2200" dirty="0" err="1"/>
              <a:t>Buprenorpine</a:t>
            </a:r>
            <a:r>
              <a:rPr lang="en-US" sz="2200" dirty="0"/>
              <a:t> + Naloxone oral formulation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Naloxone presence to prevent dissolving medication to inject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Clonidine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Supportive measures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Unlikely to be fatal</a:t>
            </a:r>
          </a:p>
        </p:txBody>
      </p:sp>
    </p:spTree>
    <p:extLst>
      <p:ext uri="{BB962C8B-B14F-4D97-AF65-F5344CB8AC3E}">
        <p14:creationId xmlns:p14="http://schemas.microsoft.com/office/powerpoint/2010/main" val="2225854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DE9DEC-27A7-381E-E1DA-45775B46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Cannabis Withdrawal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46E2E-F47A-47A3-A2B4-C4777ABD6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Can occur 24-48 hours after last use in chronic use scenario</a:t>
            </a:r>
          </a:p>
          <a:p>
            <a:r>
              <a:rPr lang="en-US" sz="2200" dirty="0"/>
              <a:t>Insomnia / Irritability</a:t>
            </a:r>
          </a:p>
          <a:p>
            <a:r>
              <a:rPr lang="en-US" sz="2200" dirty="0"/>
              <a:t>Psychological dependence with cravings</a:t>
            </a:r>
          </a:p>
          <a:p>
            <a:r>
              <a:rPr lang="en-US" sz="2200" dirty="0"/>
              <a:t>Loss of appetite</a:t>
            </a:r>
          </a:p>
          <a:p>
            <a:r>
              <a:rPr lang="en-US" sz="2200" dirty="0"/>
              <a:t>Treatment = Substance abuse rehabilitation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03774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F1DFD-45F7-80AB-DDD7-A5EE9B077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C1077E-9670-FC64-812F-D71341B8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Cocaine Withdrawal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0493E-980F-6820-47C6-806966AC0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Hypersomnia</a:t>
            </a:r>
          </a:p>
          <a:p>
            <a:r>
              <a:rPr lang="en-US" sz="2200" dirty="0"/>
              <a:t>Increased appetite / Weight Gain</a:t>
            </a:r>
          </a:p>
          <a:p>
            <a:r>
              <a:rPr lang="en-US" sz="2200" dirty="0"/>
              <a:t>Restlessness</a:t>
            </a:r>
          </a:p>
          <a:p>
            <a:r>
              <a:rPr lang="en-US" sz="2200" dirty="0"/>
              <a:t>Hypotension / Bradycardia</a:t>
            </a:r>
          </a:p>
          <a:p>
            <a:r>
              <a:rPr lang="en-US" sz="2200" dirty="0"/>
              <a:t>Treatment = Supportive Measures and Substance abuse rehabilitation</a:t>
            </a:r>
          </a:p>
        </p:txBody>
      </p:sp>
    </p:spTree>
    <p:extLst>
      <p:ext uri="{BB962C8B-B14F-4D97-AF65-F5344CB8AC3E}">
        <p14:creationId xmlns:p14="http://schemas.microsoft.com/office/powerpoint/2010/main" val="2498400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144547-932E-34DC-9915-2F2754AE7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3B1070-E5C4-7BA1-6C3C-E5FD65021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Psychiatric Emergencies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4C4BC-8017-2F36-54E1-AA011F593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Suicidal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Homicidal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Imminent Danger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Involuntary Hold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74909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19080D-A4D2-CB2C-1D40-C14CA4151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A636E-BA7E-E8EA-D0C3-608EF63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Involuntary Hold Missouri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BD661-21BA-7A16-0257-5ACF8845B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Missouri uses the standard of a “likelihood of serious physical harm to self or others” as a result of mental disorder or substance use, not just explicit suicidal or homicidal statements.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Explicit statements not required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Patients are often unwilling to answer questions</a:t>
            </a:r>
          </a:p>
        </p:txBody>
      </p:sp>
    </p:spTree>
    <p:extLst>
      <p:ext uri="{BB962C8B-B14F-4D97-AF65-F5344CB8AC3E}">
        <p14:creationId xmlns:p14="http://schemas.microsoft.com/office/powerpoint/2010/main" val="4134989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410B5-E617-D9E1-D67F-1ED97B871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B6C26-DAD8-6DA0-9AB3-728DD2E2F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But I don’t want to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DDE99-0E12-7084-C089-1E8DEC64D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Chemical Restraint / Anxiolytics</a:t>
            </a:r>
          </a:p>
          <a:p>
            <a:pPr lvl="1"/>
            <a:r>
              <a:rPr lang="en-US" sz="1800" dirty="0"/>
              <a:t>Midazolam</a:t>
            </a:r>
          </a:p>
          <a:p>
            <a:pPr lvl="1"/>
            <a:r>
              <a:rPr lang="en-US" sz="1800" dirty="0"/>
              <a:t>Ketamine</a:t>
            </a:r>
          </a:p>
          <a:p>
            <a:pPr lvl="1"/>
            <a:r>
              <a:rPr lang="en-US" sz="1800" dirty="0"/>
              <a:t>Lorazepam</a:t>
            </a:r>
          </a:p>
          <a:p>
            <a:pPr lvl="1"/>
            <a:r>
              <a:rPr lang="en-US" sz="1800" dirty="0"/>
              <a:t>Diazepam</a:t>
            </a:r>
          </a:p>
          <a:p>
            <a:pPr lvl="1"/>
            <a:r>
              <a:rPr lang="en-US" sz="1800" dirty="0"/>
              <a:t>Haloperidol</a:t>
            </a:r>
          </a:p>
          <a:p>
            <a:pPr lvl="1"/>
            <a:r>
              <a:rPr lang="en-US" sz="1800" dirty="0" err="1"/>
              <a:t>Droperidol</a:t>
            </a:r>
            <a:endParaRPr lang="en-US" sz="1800" dirty="0"/>
          </a:p>
          <a:p>
            <a:pPr lvl="1"/>
            <a:r>
              <a:rPr lang="en-US" sz="1800" dirty="0"/>
              <a:t>Ziprasidone</a:t>
            </a:r>
          </a:p>
          <a:p>
            <a:pPr lvl="1"/>
            <a:r>
              <a:rPr lang="en-US" sz="1800" dirty="0"/>
              <a:t>Olanzapine</a:t>
            </a:r>
          </a:p>
        </p:txBody>
      </p:sp>
    </p:spTree>
    <p:extLst>
      <p:ext uri="{BB962C8B-B14F-4D97-AF65-F5344CB8AC3E}">
        <p14:creationId xmlns:p14="http://schemas.microsoft.com/office/powerpoint/2010/main" val="2563495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6BA0E-1D94-C656-5880-FFE86147A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43F5BF-6565-EA35-907E-551BB1AB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Benzodiazepines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1A12B-A206-3D1A-2DE3-8D2693B3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018806"/>
            <a:ext cx="10168128" cy="4839194"/>
          </a:xfrm>
        </p:spPr>
        <p:txBody>
          <a:bodyPr>
            <a:normAutofit/>
          </a:bodyPr>
          <a:lstStyle/>
          <a:p>
            <a:r>
              <a:rPr lang="en-US" sz="2200" dirty="0"/>
              <a:t>Midazolam IM</a:t>
            </a:r>
          </a:p>
          <a:p>
            <a:pPr lvl="1"/>
            <a:r>
              <a:rPr lang="en-US" sz="1800" dirty="0"/>
              <a:t>Onset 	&lt;15 Minutes</a:t>
            </a:r>
          </a:p>
          <a:p>
            <a:pPr lvl="1"/>
            <a:r>
              <a:rPr lang="en-US" sz="1800" dirty="0"/>
              <a:t>Peak 	15 – 30 minutes</a:t>
            </a:r>
          </a:p>
          <a:p>
            <a:pPr lvl="1"/>
            <a:r>
              <a:rPr lang="en-US" sz="1800" dirty="0"/>
              <a:t>Duration 	1 - 2 hours</a:t>
            </a:r>
          </a:p>
          <a:p>
            <a:r>
              <a:rPr lang="en-US" sz="2200" dirty="0"/>
              <a:t>Lorazepam IM</a:t>
            </a:r>
          </a:p>
          <a:p>
            <a:pPr lvl="1"/>
            <a:r>
              <a:rPr lang="en-US" sz="1800" dirty="0"/>
              <a:t>Onset 	15– 20 minutes</a:t>
            </a:r>
          </a:p>
          <a:p>
            <a:pPr lvl="1"/>
            <a:r>
              <a:rPr lang="en-US" sz="1800" dirty="0"/>
              <a:t>Peak 	30 min – 2 hours</a:t>
            </a:r>
          </a:p>
          <a:p>
            <a:pPr lvl="1"/>
            <a:r>
              <a:rPr lang="en-US" sz="1800" dirty="0"/>
              <a:t>Duration	4 - 8 hours</a:t>
            </a:r>
          </a:p>
          <a:p>
            <a:r>
              <a:rPr lang="en-US" sz="2200" dirty="0"/>
              <a:t>Diazepam IM</a:t>
            </a:r>
          </a:p>
          <a:p>
            <a:pPr lvl="1"/>
            <a:r>
              <a:rPr lang="en-US" sz="1800" dirty="0"/>
              <a:t>Onset	10 – 20 minutes</a:t>
            </a:r>
          </a:p>
          <a:p>
            <a:pPr lvl="1"/>
            <a:r>
              <a:rPr lang="en-US" sz="1800" dirty="0"/>
              <a:t>Peak	1 hour</a:t>
            </a:r>
          </a:p>
          <a:p>
            <a:pPr lvl="1"/>
            <a:r>
              <a:rPr lang="en-US" sz="1800" dirty="0"/>
              <a:t>Duration	4 – 8 hours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04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F07A9-9F0A-307D-2866-8E4051613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5388D-D3C0-CF51-0527-F7D7A46F4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Anti-Psychotics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4573B-A779-57D1-4767-D516338C2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018806"/>
            <a:ext cx="10168128" cy="4839194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Haloperidol IM</a:t>
            </a:r>
          </a:p>
          <a:p>
            <a:pPr lvl="1"/>
            <a:r>
              <a:rPr lang="en-US" sz="1800" dirty="0"/>
              <a:t>Onset	30-60 minutes</a:t>
            </a:r>
          </a:p>
          <a:p>
            <a:pPr lvl="1"/>
            <a:r>
              <a:rPr lang="en-US" sz="1800" dirty="0"/>
              <a:t>Peak	30-60 minutes</a:t>
            </a:r>
          </a:p>
          <a:p>
            <a:pPr lvl="1"/>
            <a:r>
              <a:rPr lang="en-US" sz="1800" dirty="0"/>
              <a:t>Duration	2-4 hours</a:t>
            </a:r>
          </a:p>
          <a:p>
            <a:r>
              <a:rPr lang="en-US" sz="2200" dirty="0" err="1"/>
              <a:t>Droperidol</a:t>
            </a:r>
            <a:r>
              <a:rPr lang="en-US" sz="2200" dirty="0"/>
              <a:t> IM</a:t>
            </a:r>
          </a:p>
          <a:p>
            <a:pPr lvl="1"/>
            <a:r>
              <a:rPr lang="en-US" sz="1800" dirty="0"/>
              <a:t>Onset	3-10 minutes</a:t>
            </a:r>
          </a:p>
          <a:p>
            <a:pPr lvl="1"/>
            <a:r>
              <a:rPr lang="en-US" sz="1800" dirty="0"/>
              <a:t>Peak	30-60 minutes</a:t>
            </a:r>
          </a:p>
          <a:p>
            <a:pPr lvl="1"/>
            <a:r>
              <a:rPr lang="en-US" sz="1800" dirty="0"/>
              <a:t>Duration	2-4 hours</a:t>
            </a:r>
          </a:p>
          <a:p>
            <a:r>
              <a:rPr lang="en-US" sz="2200" dirty="0"/>
              <a:t>Olanzapine / Zyprexa IM</a:t>
            </a:r>
          </a:p>
          <a:p>
            <a:pPr lvl="1"/>
            <a:r>
              <a:rPr lang="en-US" sz="1800" dirty="0"/>
              <a:t>Onset	15-30 minutes</a:t>
            </a:r>
          </a:p>
          <a:p>
            <a:pPr lvl="1"/>
            <a:r>
              <a:rPr lang="en-US" sz="1800" dirty="0"/>
              <a:t>Peak	2 hours</a:t>
            </a:r>
          </a:p>
          <a:p>
            <a:pPr lvl="1"/>
            <a:r>
              <a:rPr lang="en-US" sz="1800" dirty="0"/>
              <a:t>Duration	24 hours</a:t>
            </a:r>
          </a:p>
          <a:p>
            <a:r>
              <a:rPr lang="en-US" sz="2200" dirty="0"/>
              <a:t>Ziprasidone / Geodon IM</a:t>
            </a:r>
          </a:p>
          <a:p>
            <a:pPr lvl="1"/>
            <a:r>
              <a:rPr lang="en-US" sz="1800" dirty="0"/>
              <a:t>Onset	15-30 minutes</a:t>
            </a:r>
          </a:p>
          <a:p>
            <a:pPr lvl="1"/>
            <a:r>
              <a:rPr lang="en-US" sz="1800" dirty="0"/>
              <a:t>Peak	30-60 minutes</a:t>
            </a:r>
          </a:p>
          <a:p>
            <a:pPr lvl="1"/>
            <a:r>
              <a:rPr lang="en-US" sz="1800" dirty="0"/>
              <a:t>Duration	2-24 hours</a:t>
            </a:r>
          </a:p>
        </p:txBody>
      </p:sp>
    </p:spTree>
    <p:extLst>
      <p:ext uri="{BB962C8B-B14F-4D97-AF65-F5344CB8AC3E}">
        <p14:creationId xmlns:p14="http://schemas.microsoft.com/office/powerpoint/2010/main" val="3442445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7CB68-7D8C-CD70-6B08-449956533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00980E-6EB9-C8DD-1AAF-AB380ACA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Ketamine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734F1-B7D1-5D49-B194-F866756DD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 dirty="0"/>
              <a:t>NMDA Receptor Antagonist / Dissociative Sedative</a:t>
            </a:r>
          </a:p>
          <a:p>
            <a:r>
              <a:rPr lang="en-US" sz="2200" dirty="0"/>
              <a:t>3 minute onset IM, rapid sedation in randomized trials</a:t>
            </a:r>
          </a:p>
          <a:p>
            <a:r>
              <a:rPr lang="en-US" sz="2200" dirty="0"/>
              <a:t>2-5mg/kg IM</a:t>
            </a:r>
          </a:p>
          <a:p>
            <a:r>
              <a:rPr lang="en-US" sz="2200" dirty="0"/>
              <a:t>Adverse effects</a:t>
            </a:r>
          </a:p>
          <a:p>
            <a:pPr lvl="1"/>
            <a:r>
              <a:rPr lang="en-US" sz="1800" dirty="0"/>
              <a:t>Tachycardia</a:t>
            </a:r>
          </a:p>
          <a:p>
            <a:pPr lvl="1"/>
            <a:r>
              <a:rPr lang="en-US" sz="1800" dirty="0"/>
              <a:t>Hypertension</a:t>
            </a:r>
          </a:p>
          <a:p>
            <a:pPr lvl="1"/>
            <a:r>
              <a:rPr lang="en-US" sz="1800" dirty="0"/>
              <a:t>Emergence </a:t>
            </a:r>
          </a:p>
          <a:p>
            <a:pPr lvl="1"/>
            <a:r>
              <a:rPr lang="en-US" sz="1800" dirty="0"/>
              <a:t>Laryngospasm</a:t>
            </a:r>
          </a:p>
          <a:p>
            <a:pPr lvl="1"/>
            <a:r>
              <a:rPr lang="en-US" sz="1800" dirty="0"/>
              <a:t>Airway compromise</a:t>
            </a:r>
          </a:p>
        </p:txBody>
      </p:sp>
    </p:spTree>
    <p:extLst>
      <p:ext uri="{BB962C8B-B14F-4D97-AF65-F5344CB8AC3E}">
        <p14:creationId xmlns:p14="http://schemas.microsoft.com/office/powerpoint/2010/main" val="406869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EE2612-74C6-B762-BEC8-2AD5CF1C0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Disclosures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45A52-61C4-3F47-9B59-076C0E4C0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No financial or investment association with any medical companies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Opinions and information displayed herein are not representative statements of any organization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40084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AFE5FE-6642-B940-4DEA-F17E9FDB8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Questions?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49FFD-17A3-7AB0-6DF6-D7DFCACC7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36662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F65F59-AB63-B3EC-EC46-C72B692C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Stats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4FF25-BB66-71B5-E60D-FB4BFFA67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Between 12 – 25 Million calls to 911 / 988 / Crisis Hotlines for mental health help per year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Women attempt suicide more often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Men complete more often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Social isolation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Gun Ownership</a:t>
            </a:r>
          </a:p>
          <a:p>
            <a:pPr lvl="1"/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795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41E09A-4BBB-B407-69C4-FAF651EE3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Dementia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09377-4CE2-D3A0-373F-80870DAA8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Chronic progressive neurologic decline over the course of months to years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Attention intact in early stages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Sleep wake reversal (sun downing)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Psychosis not usually present</a:t>
            </a:r>
          </a:p>
        </p:txBody>
      </p:sp>
    </p:spTree>
    <p:extLst>
      <p:ext uri="{BB962C8B-B14F-4D97-AF65-F5344CB8AC3E}">
        <p14:creationId xmlns:p14="http://schemas.microsoft.com/office/powerpoint/2010/main" val="78670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1702C7-B1B1-57C6-E78A-F43AED09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Delirium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525DD-1FEA-64D7-DE19-169AD30B9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Acute onset over hours to days lasting days to weeks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Attention is impaired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Sleep is fragmented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Psychosis due to audio/visual hallucinations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Reversible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Medication, infection, toxin</a:t>
            </a:r>
          </a:p>
        </p:txBody>
      </p:sp>
    </p:spTree>
    <p:extLst>
      <p:ext uri="{BB962C8B-B14F-4D97-AF65-F5344CB8AC3E}">
        <p14:creationId xmlns:p14="http://schemas.microsoft.com/office/powerpoint/2010/main" val="242588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2623B7-8570-C380-28A0-6B2108885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Substance Abuse and Withdrawal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8FD8E-1E16-D999-0B1B-FE98AFA98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Alcohol (Potentially fatal)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Opioids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Sedative Hypnotics / Benzos (Potentially fatal)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Cannabis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Cocaine</a:t>
            </a:r>
          </a:p>
          <a:p>
            <a:pPr lvl="1">
              <a:lnSpc>
                <a:spcPct val="15000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9201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11398-DE44-B03B-FF06-7DAB4E85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Alcohol Withdrawal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36D49-FEC6-EF78-704A-8DFED8D5C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Precipitated from abrupt stop in consumption after prolonged use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Mild – Tremors, Headache, Nausea / Vomiting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Moderate – Agitation, Elevated BP / Pulse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Severe – Hallucinations, Delirium, Seizure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Onset in as little as 6 hours from last drink</a:t>
            </a:r>
          </a:p>
        </p:txBody>
      </p:sp>
    </p:spTree>
    <p:extLst>
      <p:ext uri="{BB962C8B-B14F-4D97-AF65-F5344CB8AC3E}">
        <p14:creationId xmlns:p14="http://schemas.microsoft.com/office/powerpoint/2010/main" val="38118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B2222C-1982-05D1-1328-B3E5F678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Sedative Hypnotics / Benzodiazepines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9194D-9280-958D-9F58-74F5C80FE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Develops 7-10 days after stopping chronic use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Similar to Alcohol withdrawal symptoms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Tremors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Anxiety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Hallucinations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Seizures</a:t>
            </a:r>
          </a:p>
        </p:txBody>
      </p:sp>
    </p:spTree>
    <p:extLst>
      <p:ext uri="{BB962C8B-B14F-4D97-AF65-F5344CB8AC3E}">
        <p14:creationId xmlns:p14="http://schemas.microsoft.com/office/powerpoint/2010/main" val="3436342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70DBB-F0E6-123D-3422-F350FA446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Alcohol / Benzo Withdrawal Treatment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8946C-1EAA-385E-2B12-103FF13C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Goal is to prevent severe symptoms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Long acting benzodiazepines with a gradual taper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Medical withdrawal treatment does not resolve psychological addiction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Severe withdrawal can result in intubation and large dose sedatives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Propofol / Diazepam / Chlordiazepoxide / Lorazepam / Midazolam</a:t>
            </a:r>
          </a:p>
        </p:txBody>
      </p:sp>
    </p:spTree>
    <p:extLst>
      <p:ext uri="{BB962C8B-B14F-4D97-AF65-F5344CB8AC3E}">
        <p14:creationId xmlns:p14="http://schemas.microsoft.com/office/powerpoint/2010/main" val="466976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619</Words>
  <Application>Microsoft Macintosh PowerPoint</Application>
  <PresentationFormat>Widescreen</PresentationFormat>
  <Paragraphs>140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Office Theme</vt:lpstr>
      <vt:lpstr>Psychiatric Emergencies</vt:lpstr>
      <vt:lpstr>Disclosures</vt:lpstr>
      <vt:lpstr>Stats</vt:lpstr>
      <vt:lpstr>Dementia</vt:lpstr>
      <vt:lpstr>Delirium</vt:lpstr>
      <vt:lpstr>Substance Abuse and Withdrawal</vt:lpstr>
      <vt:lpstr>Alcohol Withdrawal</vt:lpstr>
      <vt:lpstr>Sedative Hypnotics / Benzodiazepines</vt:lpstr>
      <vt:lpstr>Alcohol / Benzo Withdrawal Treatment</vt:lpstr>
      <vt:lpstr>Opioid Overdose</vt:lpstr>
      <vt:lpstr>Opioid Withdrawal</vt:lpstr>
      <vt:lpstr>Cannabis Withdrawal</vt:lpstr>
      <vt:lpstr>Cocaine Withdrawal</vt:lpstr>
      <vt:lpstr>Psychiatric Emergencies</vt:lpstr>
      <vt:lpstr>Involuntary Hold Missouri</vt:lpstr>
      <vt:lpstr>But I don’t want to</vt:lpstr>
      <vt:lpstr>Benzodiazepines</vt:lpstr>
      <vt:lpstr>Anti-Psychotics</vt:lpstr>
      <vt:lpstr>Ketamine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Hemal Patel</dc:creator>
  <cp:lastModifiedBy>Hemal Patel</cp:lastModifiedBy>
  <cp:revision>4</cp:revision>
  <dcterms:created xsi:type="dcterms:W3CDTF">2026-02-06T00:30:54Z</dcterms:created>
  <dcterms:modified xsi:type="dcterms:W3CDTF">2026-02-06T17:36:26Z</dcterms:modified>
</cp:coreProperties>
</file>